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322" r:id="rId2"/>
    <p:sldId id="257" r:id="rId3"/>
    <p:sldId id="318" r:id="rId4"/>
    <p:sldId id="319" r:id="rId5"/>
    <p:sldId id="274" r:id="rId6"/>
    <p:sldId id="262" r:id="rId7"/>
    <p:sldId id="263" r:id="rId8"/>
    <p:sldId id="316" r:id="rId9"/>
    <p:sldId id="266" r:id="rId10"/>
    <p:sldId id="258" r:id="rId11"/>
    <p:sldId id="308" r:id="rId12"/>
    <p:sldId id="307" r:id="rId13"/>
    <p:sldId id="267" r:id="rId14"/>
    <p:sldId id="311" r:id="rId15"/>
    <p:sldId id="312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60" r:id="rId30"/>
    <p:sldId id="321" r:id="rId31"/>
    <p:sldId id="297" r:id="rId32"/>
    <p:sldId id="300" r:id="rId33"/>
    <p:sldId id="302" r:id="rId34"/>
    <p:sldId id="301" r:id="rId35"/>
    <p:sldId id="328" r:id="rId36"/>
    <p:sldId id="293" r:id="rId37"/>
    <p:sldId id="320" r:id="rId38"/>
    <p:sldId id="325" r:id="rId39"/>
    <p:sldId id="326" r:id="rId40"/>
    <p:sldId id="323" r:id="rId41"/>
    <p:sldId id="305" r:id="rId42"/>
    <p:sldId id="304" r:id="rId43"/>
    <p:sldId id="292" r:id="rId44"/>
    <p:sldId id="289" r:id="rId45"/>
    <p:sldId id="294" r:id="rId46"/>
    <p:sldId id="309" r:id="rId47"/>
    <p:sldId id="317" r:id="rId48"/>
    <p:sldId id="310" r:id="rId49"/>
  </p:sldIdLst>
  <p:sldSz cx="12192000" cy="6858000"/>
  <p:notesSz cx="6858000" cy="9144000"/>
  <p:embeddedFontLst>
    <p:embeddedFont>
      <p:font typeface="Keep Calm Med" pitchFamily="2" charset="0"/>
      <p:regular r:id="rId51"/>
    </p:embeddedFont>
    <p:embeddedFont>
      <p:font typeface="MV Boli" panose="02000500030200090000" pitchFamily="2" charset="0"/>
      <p:regular r:id="rId52"/>
    </p:embeddedFont>
    <p:embeddedFont>
      <p:font typeface="Tw Cen MT Condensed Extra Bold" panose="020B0803020202020204" pitchFamily="34" charset="0"/>
      <p:regular r:id="rId53"/>
    </p:embeddedFont>
    <p:embeddedFont>
      <p:font typeface="Krabby Patty" panose="02000000000000000000" pitchFamily="2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Beauty and the Beast" pitchFamily="2" charset="0"/>
      <p:regular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American Captain" pitchFamily="2" charset="0"/>
      <p:regular r:id="rId64"/>
    </p:embeddedFont>
    <p:embeddedFont>
      <p:font typeface="Montserrat Medium" panose="00000600000000000000" pitchFamily="2" charset="0"/>
      <p:regular r:id="rId65"/>
      <p: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Montserrat Thin" panose="00000300000000000000" pitchFamily="2" charset="0"/>
      <p:regular r:id="rId69"/>
      <p:italic r:id="rId70"/>
    </p:embeddedFont>
    <p:embeddedFont>
      <p:font typeface="Mathilde" panose="03050500000000020004" pitchFamily="66" charset="0"/>
      <p:regular r:id="rId71"/>
    </p:embeddedFont>
    <p:embeddedFont>
      <p:font typeface="Ringbearer" panose="0202060205030B020303" pitchFamily="18" charset="0"/>
      <p:regular r:id="rId72"/>
    </p:embeddedFont>
    <p:embeddedFont>
      <p:font typeface="Montserrat SemiBold" panose="00000700000000000000" pitchFamily="2" charset="0"/>
      <p:bold r:id="rId73"/>
      <p:boldItalic r:id="rId74"/>
    </p:embeddedFont>
    <p:embeddedFont>
      <p:font typeface="Tw Cen MT Condensed" panose="020B0606020104020203" pitchFamily="34" charset="0"/>
      <p:regular r:id="rId75"/>
      <p:bold r:id="rId76"/>
    </p:embeddedFont>
    <p:embeddedFont>
      <p:font typeface="Montserrat Light" panose="00000400000000000000" pitchFamily="2" charset="0"/>
      <p:regular r:id="rId77"/>
      <p:italic r:id="rId78"/>
    </p:embeddedFont>
    <p:embeddedFont>
      <p:font typeface="Multicolore " panose="02000000000000000000" pitchFamily="50" charset="0"/>
      <p:bold r:id="rId79"/>
    </p:embeddedFont>
    <p:embeddedFont>
      <p:font typeface="Helvetica" panose="020B0604020202030204" pitchFamily="34" charset="0"/>
      <p:regular r:id="rId80"/>
      <p:bold r:id="rId81"/>
      <p:italic r:id="rId82"/>
      <p:boldItalic r:id="rId83"/>
    </p:embeddedFont>
    <p:embeddedFont>
      <p:font typeface="Star Jedi Hollow" panose="040B0000000000000000" pitchFamily="82" charset="0"/>
      <p:regular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E54"/>
    <a:srgbClr val="4968AB"/>
    <a:srgbClr val="5FA6A9"/>
    <a:srgbClr val="C84D64"/>
    <a:srgbClr val="2B2937"/>
    <a:srgbClr val="60D55E"/>
    <a:srgbClr val="423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9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84" Type="http://schemas.openxmlformats.org/officeDocument/2006/relationships/font" Target="fonts/font3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font" Target="fonts/font30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font" Target="fonts/font3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font" Target="fonts/font31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6.fntdata"/><Relationship Id="rId87" Type="http://schemas.openxmlformats.org/officeDocument/2006/relationships/theme" Target="theme/theme1.xml"/><Relationship Id="rId61" Type="http://schemas.openxmlformats.org/officeDocument/2006/relationships/font" Target="fonts/font11.fntdata"/><Relationship Id="rId82" Type="http://schemas.openxmlformats.org/officeDocument/2006/relationships/font" Target="fonts/font3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4AB16-7220-4E48-A87F-8C14D33C72C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1F2AB-08C3-48DA-83BE-29BCDAC29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8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does it reduce manual testing</a:t>
            </a:r>
          </a:p>
          <a:p>
            <a:r>
              <a:rPr lang="en-US" dirty="0"/>
              <a:t>Sticks with you whichever environment </a:t>
            </a:r>
            <a:r>
              <a:rPr lang="en-US" dirty="0" err="1"/>
              <a:t>youre</a:t>
            </a:r>
            <a:r>
              <a:rPr lang="en-US" dirty="0"/>
              <a:t> in</a:t>
            </a:r>
          </a:p>
          <a:p>
            <a:r>
              <a:rPr lang="en-US" dirty="0"/>
              <a:t>Its not like learning..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F2AB-08C3-48DA-83BE-29BCDAC29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5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manual tests now because its all we got, necessary evil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F2AB-08C3-48DA-83BE-29BCDAC29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70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7FAF-776E-442F-AB1C-42A985061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39F7D-C4A0-4B19-927D-2CDC4061D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4465-A6A6-4190-A1DB-032DB129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B3FBE-B145-497B-8247-580A6FFA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BD344-D2FC-4303-B78F-E9B1AAD8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7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9AB2-1E8C-4782-BBBC-1A28811A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2B862-96D4-49D9-BAA6-661B92B39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F27E-2A4E-4C56-B3B8-1AE0551E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6F416-7F19-44FE-885C-A45B194A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38163-8037-44D5-BB12-0CA71F64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81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4FF2-2518-4E74-9AE2-6AAC35B83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BB035-0041-4C2B-8E6A-DFAD11703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A6F0-2F37-41AC-BF6E-7F3BFCCA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AB696-94F3-497B-9A8D-57FDB56EC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50710-ACAB-4FA3-BDBE-43F08122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0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B8E1-2821-472C-8B95-75691F9D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2494-D52B-4CE4-990B-D24CA28C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6A3C1-0AE4-4420-8C6E-C4F0EACA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9014A-58D9-4B91-A839-BF948212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903DD-C379-452C-B66C-7148B526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3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B63A-2475-4779-B39F-F4CDCFEBD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352A-D871-460B-B549-7536B86C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D4ABC-C431-4146-BC2A-33A5BD98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9CBD1-6FA0-4BB1-9838-1BFC3476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A29EA-6EFD-4BC3-8A3A-4C4185C0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7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51CA-3D75-46D9-B7DB-1C9C4644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BB27-9D4F-48D8-A28D-8C79004E6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76999-1A69-46AA-A0F0-7349586F1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914E5-81CF-4A10-8F0E-F6ECBD1A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A10F7-ED27-495E-9724-4564E7B53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95C76-263B-4CF9-8057-8A84FF15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6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179B-382D-4C0E-A88B-03CE09C1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151B-D1FE-4445-AEAA-9ADD59E85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A9D91-5006-44D4-B306-32CBAB421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CEB2A-D734-4432-B97A-641504C9E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A7FDF-6931-4883-89A3-676A0647C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8A2BD-A34C-4AED-8645-4AB0DE12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59FB1-79EA-40B1-A2BB-DC058BA5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DDA32-B33B-41E5-B4C7-2878484E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3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E9B5-F753-4ABF-9F2C-B2F24789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C94B3-98DB-4428-B5AF-4E6B8721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554C2-82BC-4C05-905C-F517F9E5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0CE90-B95D-4F36-9A99-7078560A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8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10CA8-9909-422E-8F1C-562355B9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4CC3F-37BF-4CDF-9567-0E867319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A15C0-692B-43FF-B6B4-18CA353F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0BA4-70AD-4546-BA05-C22D7C82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A23F-7F86-432A-87B4-61BEFDB86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5D3C4-DE08-46AD-88A5-72921262A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14303-0315-4A78-BEFC-6267A091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1A998-F955-45FC-95DC-8F1CC601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83A63-E25F-42A7-9745-59BBF358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39DF-75DC-4F82-9811-B5269970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69C90-94FF-4DA6-981A-B7A43DFBF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D34D2-A8AB-49EC-B3ED-2D3681B58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25959-6F1B-4F14-9D5B-851B3C94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BE098-EEF2-4BBA-86B2-AA3636BBA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323AB-076E-4C57-92AF-A959AD48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AB97E-716F-47F4-82DC-46C5F9CB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10D51-5C6D-4E7D-BC02-C893A1C99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282E-55C9-443F-A5D6-A803A5243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CCED-5EF8-4F64-826F-CCF67428E603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259C8-502E-4357-8C9E-C7434956C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4EAA9-6FE4-44E8-AD34-8D62C173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ED8826-A088-4D1D-8B4F-ABB1E0F2799D}"/>
              </a:ext>
            </a:extLst>
          </p:cNvPr>
          <p:cNvSpPr/>
          <p:nvPr/>
        </p:nvSpPr>
        <p:spPr>
          <a:xfrm>
            <a:off x="8715983" y="6430419"/>
            <a:ext cx="3667328" cy="563768"/>
          </a:xfrm>
          <a:prstGeom prst="rect">
            <a:avLst/>
          </a:prstGeom>
          <a:solidFill>
            <a:schemeClr val="bg2">
              <a:lumMod val="9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4E487-61E1-4801-ACA1-42010EEB2C3B}"/>
              </a:ext>
            </a:extLst>
          </p:cNvPr>
          <p:cNvSpPr txBox="1"/>
          <p:nvPr/>
        </p:nvSpPr>
        <p:spPr>
          <a:xfrm>
            <a:off x="157527" y="1594717"/>
            <a:ext cx="51051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>
                <a:solidFill>
                  <a:srgbClr val="5FA6A9"/>
                </a:solidFill>
                <a:latin typeface="Montserrat SemiBold" panose="00000700000000000000" pitchFamily="2" charset="0"/>
              </a:rPr>
              <a:t>REDUCE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5199A-ABC4-4897-91C3-2A286E849BAF}"/>
              </a:ext>
            </a:extLst>
          </p:cNvPr>
          <p:cNvSpPr txBox="1"/>
          <p:nvPr/>
        </p:nvSpPr>
        <p:spPr>
          <a:xfrm>
            <a:off x="157527" y="2553736"/>
            <a:ext cx="100351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>
                <a:solidFill>
                  <a:srgbClr val="5FA6A9"/>
                </a:solidFill>
                <a:latin typeface="Montserrat SemiBold" panose="00000700000000000000" pitchFamily="2" charset="0"/>
              </a:rPr>
              <a:t>MANUAL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0BE32-7257-4855-80DD-F21488B839FA}"/>
              </a:ext>
            </a:extLst>
          </p:cNvPr>
          <p:cNvSpPr txBox="1"/>
          <p:nvPr/>
        </p:nvSpPr>
        <p:spPr>
          <a:xfrm>
            <a:off x="157527" y="3564948"/>
            <a:ext cx="10189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Keep Calm Med" pitchFamily="2" charset="0"/>
              </a:rPr>
              <a:t>ONE </a:t>
            </a:r>
            <a:r>
              <a:rPr lang="en-US" sz="8000" b="1" dirty="0">
                <a:solidFill>
                  <a:srgbClr val="C84D64"/>
                </a:solidFill>
                <a:latin typeface="Keep Calm Med" pitchFamily="2" charset="0"/>
              </a:rPr>
              <a:t>WEIRD</a:t>
            </a:r>
            <a:r>
              <a:rPr lang="en-US" sz="4800" dirty="0">
                <a:solidFill>
                  <a:schemeClr val="bg1"/>
                </a:solidFill>
                <a:latin typeface="Keep Calm Med" pitchFamily="2" charset="0"/>
              </a:rPr>
              <a:t> TRICK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1290B-07F0-4291-955B-115E10A53F70}"/>
              </a:ext>
            </a:extLst>
          </p:cNvPr>
          <p:cNvSpPr txBox="1"/>
          <p:nvPr/>
        </p:nvSpPr>
        <p:spPr>
          <a:xfrm>
            <a:off x="226183" y="3672783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lticolore " panose="02000000000000000000" pitchFamily="50" charset="0"/>
              </a:rPr>
              <a:t>WITH THIS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26731-65F0-4DE4-AE03-AA5CDF1806B7}"/>
              </a:ext>
            </a:extLst>
          </p:cNvPr>
          <p:cNvSpPr txBox="1"/>
          <p:nvPr/>
        </p:nvSpPr>
        <p:spPr>
          <a:xfrm>
            <a:off x="8861898" y="6457890"/>
            <a:ext cx="4250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eep Calm Med" pitchFamily="2" charset="0"/>
              </a:rPr>
              <a:t>FIND OUT HOW</a:t>
            </a:r>
          </a:p>
        </p:txBody>
      </p:sp>
      <p:pic>
        <p:nvPicPr>
          <p:cNvPr id="11" name="Graphic 10" descr="Line Arrow: Straight">
            <a:extLst>
              <a:ext uri="{FF2B5EF4-FFF2-40B4-BE49-F238E27FC236}">
                <a16:creationId xmlns:a16="http://schemas.microsoft.com/office/drawing/2014/main" id="{D92DBA38-9C92-4E6F-8FF4-ABAA3F6CD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86809" y="62007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9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8CA0C-AA8C-4165-BE93-AAFC3F3336BC}"/>
              </a:ext>
            </a:extLst>
          </p:cNvPr>
          <p:cNvSpPr txBox="1"/>
          <p:nvPr/>
        </p:nvSpPr>
        <p:spPr>
          <a:xfrm>
            <a:off x="393826" y="400448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what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D1C05-86DA-4556-A1CA-E02D007EFB25}"/>
              </a:ext>
            </a:extLst>
          </p:cNvPr>
          <p:cNvSpPr txBox="1"/>
          <p:nvPr/>
        </p:nvSpPr>
        <p:spPr>
          <a:xfrm>
            <a:off x="393824" y="1416430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makes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EA4D8-F70F-4FBD-BFA8-4F09FEDD32B1}"/>
              </a:ext>
            </a:extLst>
          </p:cNvPr>
          <p:cNvSpPr txBox="1"/>
          <p:nvPr/>
        </p:nvSpPr>
        <p:spPr>
          <a:xfrm>
            <a:off x="393823" y="2498240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a 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FDF33-CB67-4BFB-9475-EA0D8FB5C9F2}"/>
              </a:ext>
            </a:extLst>
          </p:cNvPr>
          <p:cNvSpPr txBox="1"/>
          <p:nvPr/>
        </p:nvSpPr>
        <p:spPr>
          <a:xfrm>
            <a:off x="298575" y="3757832"/>
            <a:ext cx="8804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Helvetica" panose="020B0604020202030204" pitchFamily="34" charset="0"/>
              </a:rPr>
              <a:t>unit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10929-754B-4C00-86E8-2E0A8A75F4FB}"/>
              </a:ext>
            </a:extLst>
          </p:cNvPr>
          <p:cNvSpPr txBox="1"/>
          <p:nvPr/>
        </p:nvSpPr>
        <p:spPr>
          <a:xfrm>
            <a:off x="7752034" y="-464374"/>
            <a:ext cx="404614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0" b="1" dirty="0">
                <a:solidFill>
                  <a:schemeClr val="bg1"/>
                </a:solidFill>
                <a:latin typeface="Helvetica" panose="020B0604020202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57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0B8686F-787B-44D0-96D4-4268C3628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1262062"/>
            <a:ext cx="47815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3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EE2A2E8-1C9C-4C4D-8422-351BA85EBD2B}"/>
              </a:ext>
            </a:extLst>
          </p:cNvPr>
          <p:cNvSpPr/>
          <p:nvPr/>
        </p:nvSpPr>
        <p:spPr>
          <a:xfrm>
            <a:off x="7616757" y="-778212"/>
            <a:ext cx="5865779" cy="2830749"/>
          </a:xfrm>
          <a:prstGeom prst="ellipse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337C5-0F9E-4C48-A608-68644D251495}"/>
              </a:ext>
            </a:extLst>
          </p:cNvPr>
          <p:cNvSpPr txBox="1"/>
          <p:nvPr/>
        </p:nvSpPr>
        <p:spPr>
          <a:xfrm>
            <a:off x="8366621" y="331140"/>
            <a:ext cx="3825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AAE54"/>
                </a:solidFill>
                <a:latin typeface="Star Jedi Hollow" panose="040B0000000000000000" pitchFamily="82" charset="0"/>
              </a:rPr>
              <a:t>isolated</a:t>
            </a:r>
          </a:p>
        </p:txBody>
      </p:sp>
    </p:spTree>
    <p:extLst>
      <p:ext uri="{BB962C8B-B14F-4D97-AF65-F5344CB8AC3E}">
        <p14:creationId xmlns:p14="http://schemas.microsoft.com/office/powerpoint/2010/main" val="425004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3E8CD2-5B3C-4466-A0DD-52BDE71A2B75}"/>
              </a:ext>
            </a:extLst>
          </p:cNvPr>
          <p:cNvSpPr txBox="1"/>
          <p:nvPr/>
        </p:nvSpPr>
        <p:spPr>
          <a:xfrm rot="20482783">
            <a:off x="1065865" y="1085931"/>
            <a:ext cx="4907996" cy="156966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merican Captain" pitchFamily="2" charset="0"/>
              </a:rPr>
              <a:t>REPEATABLE</a:t>
            </a:r>
          </a:p>
        </p:txBody>
      </p:sp>
      <p:pic>
        <p:nvPicPr>
          <p:cNvPr id="3" name="Graphic 2" descr="Line Arrow: Counterclockwise curve">
            <a:extLst>
              <a:ext uri="{FF2B5EF4-FFF2-40B4-BE49-F238E27FC236}">
                <a16:creationId xmlns:a16="http://schemas.microsoft.com/office/drawing/2014/main" id="{3FCF9C3D-AB5D-4E42-AC46-C3924D0B1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064150">
            <a:off x="8566558" y="51382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60273-A271-44BB-8447-B252601A9313}"/>
              </a:ext>
            </a:extLst>
          </p:cNvPr>
          <p:cNvSpPr txBox="1"/>
          <p:nvPr/>
        </p:nvSpPr>
        <p:spPr>
          <a:xfrm>
            <a:off x="8716162" y="1002485"/>
            <a:ext cx="2114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thilde" panose="03050500000000020004" pitchFamily="66" charset="0"/>
              </a:rPr>
              <a:t>that’s some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16C67-CEF4-4BD2-ABFC-2059A60552C3}"/>
              </a:ext>
            </a:extLst>
          </p:cNvPr>
          <p:cNvSpPr txBox="1"/>
          <p:nvPr/>
        </p:nvSpPr>
        <p:spPr>
          <a:xfrm>
            <a:off x="8716162" y="1244644"/>
            <a:ext cx="2189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thilde" panose="03050500000000020004" pitchFamily="66" charset="0"/>
              </a:rPr>
              <a:t>pretty nice hair</a:t>
            </a:r>
          </a:p>
        </p:txBody>
      </p:sp>
    </p:spTree>
    <p:extLst>
      <p:ext uri="{BB962C8B-B14F-4D97-AF65-F5344CB8AC3E}">
        <p14:creationId xmlns:p14="http://schemas.microsoft.com/office/powerpoint/2010/main" val="2595524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C4917A-6ACC-4F68-BE42-02D4E86E01FE}"/>
              </a:ext>
            </a:extLst>
          </p:cNvPr>
          <p:cNvSpPr txBox="1"/>
          <p:nvPr/>
        </p:nvSpPr>
        <p:spPr>
          <a:xfrm>
            <a:off x="290947" y="4227349"/>
            <a:ext cx="343182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dirty="0">
                <a:ln w="15875">
                  <a:solidFill>
                    <a:schemeClr val="bg1"/>
                  </a:solidFill>
                </a:ln>
                <a:solidFill>
                  <a:srgbClr val="4968AB"/>
                </a:solidFill>
                <a:latin typeface="Beauty and the Beast" pitchFamily="2" charset="0"/>
              </a:rPr>
              <a:t>self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8C1ED-4E38-4BA8-BAE3-5FE236D231AB}"/>
              </a:ext>
            </a:extLst>
          </p:cNvPr>
          <p:cNvSpPr txBox="1"/>
          <p:nvPr/>
        </p:nvSpPr>
        <p:spPr>
          <a:xfrm>
            <a:off x="528630" y="5208113"/>
            <a:ext cx="6513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Beauty and the Beast" pitchFamily="2" charset="0"/>
              </a:rPr>
              <a:t>checking</a:t>
            </a:r>
          </a:p>
        </p:txBody>
      </p:sp>
    </p:spTree>
    <p:extLst>
      <p:ext uri="{BB962C8B-B14F-4D97-AF65-F5344CB8AC3E}">
        <p14:creationId xmlns:p14="http://schemas.microsoft.com/office/powerpoint/2010/main" val="399367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6DFD91-E444-47B0-ABA6-86C37657D965}"/>
              </a:ext>
            </a:extLst>
          </p:cNvPr>
          <p:cNvSpPr txBox="1"/>
          <p:nvPr/>
        </p:nvSpPr>
        <p:spPr>
          <a:xfrm>
            <a:off x="7080985" y="3687983"/>
            <a:ext cx="5111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>
                  <a:solidFill>
                    <a:schemeClr val="bg1"/>
                  </a:solidFill>
                </a:ln>
                <a:solidFill>
                  <a:srgbClr val="4968A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eep Calm Med" pitchFamily="2" charset="0"/>
              </a:rPr>
              <a:t>timely</a:t>
            </a:r>
          </a:p>
        </p:txBody>
      </p:sp>
      <p:pic>
        <p:nvPicPr>
          <p:cNvPr id="6" name="Graphic 5" descr="Line Arrow: Counterclockwise curve">
            <a:extLst>
              <a:ext uri="{FF2B5EF4-FFF2-40B4-BE49-F238E27FC236}">
                <a16:creationId xmlns:a16="http://schemas.microsoft.com/office/drawing/2014/main" id="{F7D225BE-8650-481D-96B8-3AA725DA0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129455">
            <a:off x="6002805" y="38517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6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F7F045-7DDA-4BA5-A24E-45980DFC7B84}"/>
              </a:ext>
            </a:extLst>
          </p:cNvPr>
          <p:cNvSpPr txBox="1"/>
          <p:nvPr/>
        </p:nvSpPr>
        <p:spPr>
          <a:xfrm>
            <a:off x="1684421" y="2733575"/>
            <a:ext cx="9384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EAAE54"/>
                </a:solidFill>
                <a:effectLst>
                  <a:outerShdw blurRad="50800" dist="50800" dir="5400000" algn="ctr" rotWithShape="0">
                    <a:srgbClr val="000000">
                      <a:alpha val="77000"/>
                    </a:srgbClr>
                  </a:outerShdw>
                </a:effectLst>
                <a:latin typeface="Krabby Patty" panose="02000000000000000000" pitchFamily="2" charset="0"/>
              </a:rPr>
              <a:t>7 HOURS LATER</a:t>
            </a:r>
          </a:p>
        </p:txBody>
      </p:sp>
    </p:spTree>
    <p:extLst>
      <p:ext uri="{BB962C8B-B14F-4D97-AF65-F5344CB8AC3E}">
        <p14:creationId xmlns:p14="http://schemas.microsoft.com/office/powerpoint/2010/main" val="375985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11F07-A20E-484B-AF3A-0C73F3A798A8}"/>
              </a:ext>
            </a:extLst>
          </p:cNvPr>
          <p:cNvSpPr txBox="1"/>
          <p:nvPr/>
        </p:nvSpPr>
        <p:spPr>
          <a:xfrm>
            <a:off x="452387" y="784169"/>
            <a:ext cx="44613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latin typeface="Keep Calm Med" pitchFamily="2" charset="0"/>
              </a:rPr>
              <a:t>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AED63-B290-42CE-82B2-C655027A4476}"/>
              </a:ext>
            </a:extLst>
          </p:cNvPr>
          <p:cNvSpPr txBox="1"/>
          <p:nvPr/>
        </p:nvSpPr>
        <p:spPr>
          <a:xfrm>
            <a:off x="452387" y="2973093"/>
            <a:ext cx="6708808" cy="1631216"/>
          </a:xfrm>
          <a:prstGeom prst="rect">
            <a:avLst/>
          </a:prstGeom>
          <a:solidFill>
            <a:srgbClr val="60D55E"/>
          </a:solidFill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Keep Calm Med" pitchFamily="2" charset="0"/>
              </a:rPr>
              <a:t>testing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EA6014-6F6C-4573-9C26-BBBCD2975960}"/>
              </a:ext>
            </a:extLst>
          </p:cNvPr>
          <p:cNvCxnSpPr>
            <a:cxnSpLocks/>
          </p:cNvCxnSpPr>
          <p:nvPr/>
        </p:nvCxnSpPr>
        <p:spPr>
          <a:xfrm>
            <a:off x="279133" y="3031958"/>
            <a:ext cx="52168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9365E2-5BB0-4445-9E6E-77511D2DF5F0}"/>
              </a:ext>
            </a:extLst>
          </p:cNvPr>
          <p:cNvSpPr txBox="1"/>
          <p:nvPr/>
        </p:nvSpPr>
        <p:spPr>
          <a:xfrm rot="16200000">
            <a:off x="8310612" y="3082750"/>
            <a:ext cx="6858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dirty="0">
                <a:solidFill>
                  <a:schemeClr val="bg1">
                    <a:alpha val="49000"/>
                  </a:schemeClr>
                </a:solidFill>
                <a:latin typeface="Montserrat Medium" panose="00000600000000000000" pitchFamily="2" charset="0"/>
              </a:rPr>
              <a:t>are we talking about this?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E71FF-7ADA-4585-B92B-096978A74E5E}"/>
              </a:ext>
            </a:extLst>
          </p:cNvPr>
          <p:cNvSpPr txBox="1"/>
          <p:nvPr/>
        </p:nvSpPr>
        <p:spPr>
          <a:xfrm rot="16200000">
            <a:off x="6786982" y="1707763"/>
            <a:ext cx="7130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0" dirty="0">
                <a:solidFill>
                  <a:schemeClr val="tx1">
                    <a:alpha val="8000"/>
                  </a:schemeClr>
                </a:solidFill>
                <a:latin typeface="Keep Calm Med" pitchFamily="2" charset="0"/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2792251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eep Calm Med" pitchFamily="2" charset="0"/>
              </a:rPr>
              <a:t>less time performing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manual</a:t>
            </a:r>
            <a:r>
              <a:rPr lang="en-US" dirty="0">
                <a:latin typeface="Keep Calm Med" pitchFamily="2" charset="0"/>
              </a:rPr>
              <a:t> tests</a:t>
            </a:r>
          </a:p>
        </p:txBody>
      </p:sp>
      <p:pic>
        <p:nvPicPr>
          <p:cNvPr id="6" name="Graphic 5" descr="Stopwatch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6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protection against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regression</a:t>
            </a:r>
          </a:p>
        </p:txBody>
      </p:sp>
      <p:pic>
        <p:nvPicPr>
          <p:cNvPr id="6" name="Graphic 5" descr="Lock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8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5.googleusercontent.com/LpuvL0V8B7r4BUPwJIRuJ-ZJvgcsCPxYEsCxDq3tffc7SC0T6ILjxMsFlIzsfxsQ6tEv__AcP6bmg7MMI7JcGJb9edOSiZ5ZV8wiHhcHGT0aABPasXHkau3fwwLjSBFGM-pWXXTZ6-UiUwGqnQ">
            <a:extLst>
              <a:ext uri="{FF2B5EF4-FFF2-40B4-BE49-F238E27FC236}">
                <a16:creationId xmlns:a16="http://schemas.microsoft.com/office/drawing/2014/main" id="{A47D811A-8DA7-4EA0-997E-9215B6EA6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77" y="4528126"/>
            <a:ext cx="2207932" cy="183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3oohdoU7ok-71Rzd19S6KLhqyINU0jk76HnQ8SB7-TOK50t8fEU2WYXkRakYFl6H0tqc-ySNz2_XvAD8IVepCOndsBi_k6-CiHbbnRwO9Ei_trSCMqLzx2HPF3KTKUEnh6om5l1dWr2llVJMDA">
            <a:extLst>
              <a:ext uri="{FF2B5EF4-FFF2-40B4-BE49-F238E27FC236}">
                <a16:creationId xmlns:a16="http://schemas.microsoft.com/office/drawing/2014/main" id="{C000C905-E4BE-47F2-86A6-442F4147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034" y="4497108"/>
            <a:ext cx="1835343" cy="183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EY5FCC4L9xBJIABtj9vEogHrpFwi1m-2vUS7pcMeOi7kc1GB9gu0pmZmMXH44cCcHXkmBtYwqK2jk1G8n9t6M6K3_XTLUbbqEacC_DfEwCgPlRROhnjebNBDr_R4xZzRCzRVTlCLyeVFe8cPWQ">
            <a:extLst>
              <a:ext uri="{FF2B5EF4-FFF2-40B4-BE49-F238E27FC236}">
                <a16:creationId xmlns:a16="http://schemas.microsoft.com/office/drawing/2014/main" id="{EA3C53DE-68DE-4069-B12F-AC554D56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171" y="898555"/>
            <a:ext cx="2759071" cy="124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amo.githubusercontent.com/c037c1f226e94605ca4cef4199c7135dd49a2a74/687474703a2f2f657865726369736d2e696f2f747261636b732f666f727472616e2f69636f6e">
            <a:extLst>
              <a:ext uri="{FF2B5EF4-FFF2-40B4-BE49-F238E27FC236}">
                <a16:creationId xmlns:a16="http://schemas.microsoft.com/office/drawing/2014/main" id="{FB9CDC60-6C57-4F63-BDD0-5E077AE84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48" y="494531"/>
            <a:ext cx="1839932" cy="183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83A2F-1796-45DF-9E69-AD7510B6B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6" y="2917143"/>
            <a:ext cx="2415074" cy="767748"/>
          </a:xfrm>
          <a:prstGeom prst="rect">
            <a:avLst/>
          </a:prstGeom>
        </p:spPr>
      </p:pic>
      <p:pic>
        <p:nvPicPr>
          <p:cNvPr id="1034" name="Picture 10" descr="Reeses Pieces">
            <a:extLst>
              <a:ext uri="{FF2B5EF4-FFF2-40B4-BE49-F238E27FC236}">
                <a16:creationId xmlns:a16="http://schemas.microsoft.com/office/drawing/2014/main" id="{35FA325D-5444-474C-B925-39755DA1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13" y="2673103"/>
            <a:ext cx="1169348" cy="11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A5A423-7512-4E85-A3EC-A918E795648D}"/>
              </a:ext>
            </a:extLst>
          </p:cNvPr>
          <p:cNvSpPr txBox="1"/>
          <p:nvPr/>
        </p:nvSpPr>
        <p:spPr>
          <a:xfrm>
            <a:off x="3916743" y="2615635"/>
            <a:ext cx="5270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84D64"/>
                </a:solidFill>
                <a:latin typeface="Keep Calm Med" pitchFamily="2" charset="0"/>
              </a:rPr>
              <a:t>JOHN</a:t>
            </a:r>
            <a:r>
              <a:rPr lang="en-US" sz="6600" dirty="0">
                <a:solidFill>
                  <a:srgbClr val="EAAE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REESE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7C944-6135-4E27-A91F-829571EC1217}"/>
              </a:ext>
            </a:extLst>
          </p:cNvPr>
          <p:cNvSpPr txBox="1"/>
          <p:nvPr/>
        </p:nvSpPr>
        <p:spPr>
          <a:xfrm>
            <a:off x="3923772" y="3530587"/>
            <a:ext cx="217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Light" panose="00000400000000000000" pitchFamily="2" charset="0"/>
              </a:rPr>
              <a:t>reesespieces.io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B954A-1F91-4C8F-8AEB-38A3E61DE0D8}"/>
              </a:ext>
            </a:extLst>
          </p:cNvPr>
          <p:cNvSpPr txBox="1"/>
          <p:nvPr/>
        </p:nvSpPr>
        <p:spPr>
          <a:xfrm>
            <a:off x="9533034" y="2823963"/>
            <a:ext cx="2510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thilde" panose="03050500000000020004" pitchFamily="66" charset="0"/>
              </a:rPr>
              <a:t>It really bothers me that this space is empty.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3823F-9CB0-4E5A-94F5-028AA6E444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87" y="911565"/>
            <a:ext cx="4583468" cy="926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503E8-5DF1-410A-9C3C-CB100BE9C8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95" y="5046638"/>
            <a:ext cx="4971252" cy="8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6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executable</a:t>
            </a:r>
            <a:r>
              <a:rPr lang="en-US" dirty="0">
                <a:latin typeface="Keep Calm Med" pitchFamily="2" charset="0"/>
              </a:rPr>
              <a:t> documentation</a:t>
            </a:r>
            <a:endParaRPr lang="en-US" dirty="0">
              <a:solidFill>
                <a:schemeClr val="bg1"/>
              </a:solidFill>
              <a:latin typeface="Keep Calm Med" pitchFamily="2" charset="0"/>
            </a:endParaRPr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2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less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coupled</a:t>
            </a:r>
            <a:r>
              <a:rPr lang="en-US" dirty="0">
                <a:latin typeface="Keep Calm Med" pitchFamily="2" charset="0"/>
              </a:rPr>
              <a:t> design</a:t>
            </a:r>
          </a:p>
        </p:txBody>
      </p:sp>
      <p:pic>
        <p:nvPicPr>
          <p:cNvPr id="6" name="Graphic 5" descr="Network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5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F2C683-55B9-4B0F-9E8D-9577770632E5}"/>
              </a:ext>
            </a:extLst>
          </p:cNvPr>
          <p:cNvSpPr txBox="1"/>
          <p:nvPr/>
        </p:nvSpPr>
        <p:spPr>
          <a:xfrm>
            <a:off x="3253338" y="1467538"/>
            <a:ext cx="25506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21109-01C0-4C22-8A72-8F69437EC1B5}"/>
              </a:ext>
            </a:extLst>
          </p:cNvPr>
          <p:cNvSpPr txBox="1"/>
          <p:nvPr/>
        </p:nvSpPr>
        <p:spPr>
          <a:xfrm>
            <a:off x="3185961" y="2184934"/>
            <a:ext cx="651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SILVER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8D4BD-13C2-42CA-91E7-60156D19823F}"/>
              </a:ext>
            </a:extLst>
          </p:cNvPr>
          <p:cNvSpPr txBox="1"/>
          <p:nvPr/>
        </p:nvSpPr>
        <p:spPr>
          <a:xfrm>
            <a:off x="4764504" y="3671771"/>
            <a:ext cx="76617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BULLET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78A85-1BE6-4DA1-8C6A-66C7DAE1364C}"/>
              </a:ext>
            </a:extLst>
          </p:cNvPr>
          <p:cNvSpPr txBox="1"/>
          <p:nvPr/>
        </p:nvSpPr>
        <p:spPr>
          <a:xfrm>
            <a:off x="5796327" y="6072428"/>
            <a:ext cx="639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Light" panose="00000400000000000000" pitchFamily="2" charset="0"/>
              </a:rPr>
              <a:t>Mythical Man-Month, “No Silver Bullet”</a:t>
            </a:r>
          </a:p>
          <a:p>
            <a:r>
              <a:rPr lang="en-US" b="1" dirty="0">
                <a:solidFill>
                  <a:schemeClr val="bg1"/>
                </a:solidFill>
                <a:latin typeface="Montserrat Light" panose="00000400000000000000" pitchFamily="2" charset="0"/>
              </a:rPr>
              <a:t>Essence and Accident In Software Engineering, Part 16</a:t>
            </a:r>
          </a:p>
        </p:txBody>
      </p:sp>
    </p:spTree>
    <p:extLst>
      <p:ext uri="{BB962C8B-B14F-4D97-AF65-F5344CB8AC3E}">
        <p14:creationId xmlns:p14="http://schemas.microsoft.com/office/powerpoint/2010/main" val="317724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slows </a:t>
            </a:r>
            <a:r>
              <a:rPr lang="en-US" dirty="0">
                <a:solidFill>
                  <a:srgbClr val="C84D64"/>
                </a:solidFill>
                <a:latin typeface="Keep Calm Med" pitchFamily="2" charset="0"/>
              </a:rPr>
              <a:t>initial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 development velocity</a:t>
            </a:r>
          </a:p>
        </p:txBody>
      </p:sp>
      <p:pic>
        <p:nvPicPr>
          <p:cNvPr id="6" name="Graphic 5" descr="Downward trend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bad tests can </a:t>
            </a:r>
            <a:r>
              <a:rPr lang="en-US" dirty="0">
                <a:solidFill>
                  <a:srgbClr val="C84D64"/>
                </a:solidFill>
                <a:latin typeface="Keep Calm Med" pitchFamily="2" charset="0"/>
              </a:rPr>
              <a:t>diminish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 value</a:t>
            </a:r>
          </a:p>
        </p:txBody>
      </p:sp>
      <p:pic>
        <p:nvPicPr>
          <p:cNvPr id="6" name="Graphic 5" descr="Confused Face with No Fill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6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difficult with </a:t>
            </a:r>
            <a:r>
              <a:rPr lang="en-US" dirty="0">
                <a:solidFill>
                  <a:srgbClr val="C84D64"/>
                </a:solidFill>
                <a:latin typeface="Keep Calm Med" pitchFamily="2" charset="0"/>
              </a:rPr>
              <a:t>legacy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 code</a:t>
            </a:r>
          </a:p>
        </p:txBody>
      </p:sp>
      <p:pic>
        <p:nvPicPr>
          <p:cNvPr id="6" name="Graphic 5" descr="Person with Cane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5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8CA0C-AA8C-4165-BE93-AAFC3F3336BC}"/>
              </a:ext>
            </a:extLst>
          </p:cNvPr>
          <p:cNvSpPr txBox="1"/>
          <p:nvPr/>
        </p:nvSpPr>
        <p:spPr>
          <a:xfrm>
            <a:off x="393826" y="400448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what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D1C05-86DA-4556-A1CA-E02D007EFB25}"/>
              </a:ext>
            </a:extLst>
          </p:cNvPr>
          <p:cNvSpPr txBox="1"/>
          <p:nvPr/>
        </p:nvSpPr>
        <p:spPr>
          <a:xfrm>
            <a:off x="393824" y="1416430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does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EA4D8-F70F-4FBD-BFA8-4F09FEDD32B1}"/>
              </a:ext>
            </a:extLst>
          </p:cNvPr>
          <p:cNvSpPr txBox="1"/>
          <p:nvPr/>
        </p:nvSpPr>
        <p:spPr>
          <a:xfrm>
            <a:off x="393823" y="2498240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a unit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FDF33-CB67-4BFB-9475-EA0D8FB5C9F2}"/>
              </a:ext>
            </a:extLst>
          </p:cNvPr>
          <p:cNvSpPr txBox="1"/>
          <p:nvPr/>
        </p:nvSpPr>
        <p:spPr>
          <a:xfrm>
            <a:off x="298575" y="3757832"/>
            <a:ext cx="8804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Helvetica" panose="020B0604020202030204" pitchFamily="34" charset="0"/>
              </a:rPr>
              <a:t>look 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10929-754B-4C00-86E8-2E0A8A75F4FB}"/>
              </a:ext>
            </a:extLst>
          </p:cNvPr>
          <p:cNvSpPr txBox="1"/>
          <p:nvPr/>
        </p:nvSpPr>
        <p:spPr>
          <a:xfrm>
            <a:off x="7752034" y="-464374"/>
            <a:ext cx="404614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0" b="1" dirty="0">
                <a:solidFill>
                  <a:schemeClr val="bg1"/>
                </a:solidFill>
                <a:latin typeface="Helvetica" panose="020B0604020202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7059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ine Arrow: Counterclockwise curve">
            <a:extLst>
              <a:ext uri="{FF2B5EF4-FFF2-40B4-BE49-F238E27FC236}">
                <a16:creationId xmlns:a16="http://schemas.microsoft.com/office/drawing/2014/main" id="{44AA3057-EA07-46E7-B030-BF6FD381A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307901">
            <a:off x="6634162" y="141725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1D33C3-841C-41B9-9AFD-C6E387847C20}"/>
              </a:ext>
            </a:extLst>
          </p:cNvPr>
          <p:cNvSpPr txBox="1"/>
          <p:nvPr/>
        </p:nvSpPr>
        <p:spPr>
          <a:xfrm>
            <a:off x="3786032" y="3495515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unit of work</a:t>
            </a:r>
          </a:p>
        </p:txBody>
      </p:sp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BA4486C5-4C26-4F4C-951A-3B0589DF4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5922">
            <a:off x="5319557" y="261529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16D18C-D5CB-475B-B16F-58AE2744CF1F}"/>
              </a:ext>
            </a:extLst>
          </p:cNvPr>
          <p:cNvSpPr txBox="1"/>
          <p:nvPr/>
        </p:nvSpPr>
        <p:spPr>
          <a:xfrm>
            <a:off x="6096000" y="3244334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scenario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0D804-CE9A-4056-84F2-2C58380F3E9D}"/>
              </a:ext>
            </a:extLst>
          </p:cNvPr>
          <p:cNvSpPr txBox="1"/>
          <p:nvPr/>
        </p:nvSpPr>
        <p:spPr>
          <a:xfrm>
            <a:off x="7486728" y="1310500"/>
            <a:ext cx="199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expected behavior</a:t>
            </a:r>
          </a:p>
        </p:txBody>
      </p:sp>
      <p:pic>
        <p:nvPicPr>
          <p:cNvPr id="16" name="Graphic 15" descr="Line Arrow: Straight">
            <a:extLst>
              <a:ext uri="{FF2B5EF4-FFF2-40B4-BE49-F238E27FC236}">
                <a16:creationId xmlns:a16="http://schemas.microsoft.com/office/drawing/2014/main" id="{2C7B684C-8AE0-41EC-A3D3-67E16E19DA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085992" y="26553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Line Arrow: Straight">
            <a:extLst>
              <a:ext uri="{FF2B5EF4-FFF2-40B4-BE49-F238E27FC236}">
                <a16:creationId xmlns:a16="http://schemas.microsoft.com/office/drawing/2014/main" id="{0A8A4082-0C7D-4B54-8505-B09081BB5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2350" y="2787134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622AD7-395D-4885-9936-FD09B3D2B3E1}"/>
              </a:ext>
            </a:extLst>
          </p:cNvPr>
          <p:cNvSpPr txBox="1"/>
          <p:nvPr/>
        </p:nvSpPr>
        <p:spPr>
          <a:xfrm>
            <a:off x="8286750" y="3059668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act</a:t>
            </a:r>
          </a:p>
        </p:txBody>
      </p:sp>
      <p:pic>
        <p:nvPicPr>
          <p:cNvPr id="14" name="Graphic 13" descr="Line Arrow: Straight">
            <a:extLst>
              <a:ext uri="{FF2B5EF4-FFF2-40B4-BE49-F238E27FC236}">
                <a16:creationId xmlns:a16="http://schemas.microsoft.com/office/drawing/2014/main" id="{568955F8-5B9C-4AC4-8ACE-19F6BBF3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0" y="224790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51DD8B-348B-4873-8E7D-2B582838405A}"/>
              </a:ext>
            </a:extLst>
          </p:cNvPr>
          <p:cNvSpPr txBox="1"/>
          <p:nvPr/>
        </p:nvSpPr>
        <p:spPr>
          <a:xfrm>
            <a:off x="7200900" y="2520434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arrange</a:t>
            </a:r>
          </a:p>
        </p:txBody>
      </p:sp>
      <p:pic>
        <p:nvPicPr>
          <p:cNvPr id="16" name="Graphic 15" descr="Line Arrow: Straight">
            <a:extLst>
              <a:ext uri="{FF2B5EF4-FFF2-40B4-BE49-F238E27FC236}">
                <a16:creationId xmlns:a16="http://schemas.microsoft.com/office/drawing/2014/main" id="{0D373381-36C9-41ED-B1E2-8223E4555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100" y="332636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2FF749-48A4-46EF-96E6-53FA8543DF55}"/>
              </a:ext>
            </a:extLst>
          </p:cNvPr>
          <p:cNvSpPr txBox="1"/>
          <p:nvPr/>
        </p:nvSpPr>
        <p:spPr>
          <a:xfrm>
            <a:off x="6286500" y="3598902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239545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4C39DF2-90DA-48CC-9145-AFDCE8F83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4824" y="1777772"/>
            <a:ext cx="3724275" cy="3724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446395" y="2731969"/>
            <a:ext cx="52992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Keep Calm Med" pitchFamily="2" charset="0"/>
              </a:rPr>
              <a:t>THE ACT OF WRITING A UNIT TEST IS MORE AN ACT OF DESIGN THAN VERIFICATION.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UNCLE BOB</a:t>
            </a:r>
          </a:p>
        </p:txBody>
      </p:sp>
    </p:spTree>
    <p:extLst>
      <p:ext uri="{BB962C8B-B14F-4D97-AF65-F5344CB8AC3E}">
        <p14:creationId xmlns:p14="http://schemas.microsoft.com/office/powerpoint/2010/main" val="385498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yellow shirt&#10;&#10;Description generated with high confidence">
            <a:extLst>
              <a:ext uri="{FF2B5EF4-FFF2-40B4-BE49-F238E27FC236}">
                <a16:creationId xmlns:a16="http://schemas.microsoft.com/office/drawing/2014/main" id="{DDD77902-84EF-4777-A06F-DC33B982A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94101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606116-3ABC-4941-8FBE-5BE6C71EA567}"/>
              </a:ext>
            </a:extLst>
          </p:cNvPr>
          <p:cNvCxnSpPr>
            <a:cxnSpLocks/>
          </p:cNvCxnSpPr>
          <p:nvPr/>
        </p:nvCxnSpPr>
        <p:spPr>
          <a:xfrm>
            <a:off x="0" y="3194770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DD1132-BA78-4DE9-831B-C4A896A079E4}"/>
              </a:ext>
            </a:extLst>
          </p:cNvPr>
          <p:cNvSpPr txBox="1"/>
          <p:nvPr/>
        </p:nvSpPr>
        <p:spPr>
          <a:xfrm>
            <a:off x="4693701" y="1086156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AAE54"/>
                </a:solidFill>
                <a:latin typeface="Keep Calm Med" pitchFamily="2" charset="0"/>
              </a:rPr>
              <a:t>MANUAL</a:t>
            </a:r>
            <a:r>
              <a:rPr lang="en-US" dirty="0"/>
              <a:t> 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08707C-923D-4094-A877-A63A4B5A431D}"/>
              </a:ext>
            </a:extLst>
          </p:cNvPr>
          <p:cNvSpPr txBox="1"/>
          <p:nvPr/>
        </p:nvSpPr>
        <p:spPr>
          <a:xfrm>
            <a:off x="4693701" y="456472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5FA6A9"/>
                </a:solidFill>
                <a:latin typeface="Keep Calm Med" pitchFamily="2" charset="0"/>
              </a:rPr>
              <a:t>UNIT</a:t>
            </a:r>
            <a:r>
              <a:rPr lang="en-US" dirty="0"/>
              <a:t> TESTING</a:t>
            </a:r>
          </a:p>
        </p:txBody>
      </p:sp>
    </p:spTree>
    <p:extLst>
      <p:ext uri="{BB962C8B-B14F-4D97-AF65-F5344CB8AC3E}">
        <p14:creationId xmlns:p14="http://schemas.microsoft.com/office/powerpoint/2010/main" val="1195677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81129A-D2AF-4789-97ED-5A9F0628C6A7}"/>
              </a:ext>
            </a:extLst>
          </p:cNvPr>
          <p:cNvSpPr/>
          <p:nvPr/>
        </p:nvSpPr>
        <p:spPr>
          <a:xfrm>
            <a:off x="700392" y="642905"/>
            <a:ext cx="3307403" cy="156966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9D03B-CC2E-48D6-8FBF-F2CA42351191}"/>
              </a:ext>
            </a:extLst>
          </p:cNvPr>
          <p:cNvSpPr txBox="1"/>
          <p:nvPr/>
        </p:nvSpPr>
        <p:spPr>
          <a:xfrm>
            <a:off x="972766" y="642905"/>
            <a:ext cx="3764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w Cen MT Condensed" panose="020B0606020104020203" pitchFamily="34" charset="0"/>
              </a:rPr>
              <a:t>INSIDE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C897B-2942-48BE-8037-B00C94B9E623}"/>
              </a:ext>
            </a:extLst>
          </p:cNvPr>
          <p:cNvSpPr txBox="1"/>
          <p:nvPr/>
        </p:nvSpPr>
        <p:spPr>
          <a:xfrm>
            <a:off x="904672" y="2212565"/>
            <a:ext cx="3307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Keep Calm Med" pitchFamily="2" charset="0"/>
              </a:rPr>
              <a:t>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D6A73-5CB3-403E-BE24-C8CB396B2715}"/>
              </a:ext>
            </a:extLst>
          </p:cNvPr>
          <p:cNvSpPr txBox="1"/>
          <p:nvPr/>
        </p:nvSpPr>
        <p:spPr>
          <a:xfrm>
            <a:off x="5316165" y="1427735"/>
            <a:ext cx="1814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w Cen MT Condensed Extra Bold" panose="020B0803020202020204" pitchFamily="34" charset="0"/>
              </a:rPr>
              <a:t>VS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95AD3E-3FC6-4146-925E-A866F9357712}"/>
              </a:ext>
            </a:extLst>
          </p:cNvPr>
          <p:cNvSpPr/>
          <p:nvPr/>
        </p:nvSpPr>
        <p:spPr>
          <a:xfrm>
            <a:off x="8051261" y="2212565"/>
            <a:ext cx="3307403" cy="156966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B271-484D-4BB3-895C-11A0A0CD67A6}"/>
              </a:ext>
            </a:extLst>
          </p:cNvPr>
          <p:cNvSpPr txBox="1"/>
          <p:nvPr/>
        </p:nvSpPr>
        <p:spPr>
          <a:xfrm>
            <a:off x="8991601" y="2335675"/>
            <a:ext cx="1426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Keep Calm Med" pitchFamily="2" charset="0"/>
              </a:rPr>
              <a:t>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8348C-7D7F-46F4-A213-7CA681E868BE}"/>
              </a:ext>
            </a:extLst>
          </p:cNvPr>
          <p:cNvSpPr txBox="1"/>
          <p:nvPr/>
        </p:nvSpPr>
        <p:spPr>
          <a:xfrm>
            <a:off x="7941013" y="642905"/>
            <a:ext cx="3764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Tw Cen MT Condensed" panose="020B0606020104020203" pitchFamily="34" charset="0"/>
              </a:rPr>
              <a:t>OUTSIDE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26010-8469-4EDD-81CF-4A1C103C6CB1}"/>
              </a:ext>
            </a:extLst>
          </p:cNvPr>
          <p:cNvSpPr txBox="1"/>
          <p:nvPr/>
        </p:nvSpPr>
        <p:spPr>
          <a:xfrm>
            <a:off x="700392" y="3845215"/>
            <a:ext cx="106582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tx1">
                    <a:alpha val="24000"/>
                  </a:schemeClr>
                </a:solidFill>
                <a:latin typeface="Keep Calm Med" pitchFamily="2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70599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11F07-A20E-484B-AF3A-0C73F3A798A8}"/>
              </a:ext>
            </a:extLst>
          </p:cNvPr>
          <p:cNvSpPr txBox="1"/>
          <p:nvPr/>
        </p:nvSpPr>
        <p:spPr>
          <a:xfrm>
            <a:off x="4967237" y="3876671"/>
            <a:ext cx="44613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latin typeface="Keep Calm Med" pitchFamily="2" charset="0"/>
              </a:rPr>
              <a:t>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AED63-B290-42CE-82B2-C655027A4476}"/>
              </a:ext>
            </a:extLst>
          </p:cNvPr>
          <p:cNvSpPr txBox="1"/>
          <p:nvPr/>
        </p:nvSpPr>
        <p:spPr>
          <a:xfrm>
            <a:off x="7571173" y="3876671"/>
            <a:ext cx="49959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Keep Calm Med" pitchFamily="2" charset="0"/>
              </a:rPr>
              <a:t>driven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E5F37-5E74-4390-A1D4-07CD79133494}"/>
              </a:ext>
            </a:extLst>
          </p:cNvPr>
          <p:cNvSpPr txBox="1"/>
          <p:nvPr/>
        </p:nvSpPr>
        <p:spPr>
          <a:xfrm>
            <a:off x="2919362" y="5019671"/>
            <a:ext cx="9196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2B2937"/>
                </a:solidFill>
                <a:latin typeface="Keep Calm Med" pitchFamily="2" charset="0"/>
              </a:rPr>
              <a:t>development</a:t>
            </a:r>
          </a:p>
        </p:txBody>
      </p:sp>
      <p:pic>
        <p:nvPicPr>
          <p:cNvPr id="12" name="Graphic 11" descr="Podium">
            <a:extLst>
              <a:ext uri="{FF2B5EF4-FFF2-40B4-BE49-F238E27FC236}">
                <a16:creationId xmlns:a16="http://schemas.microsoft.com/office/drawing/2014/main" id="{916B1519-E3F1-42AF-AD6E-F0F478887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81353"/>
            <a:ext cx="3071863" cy="30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37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create a unit test that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fails</a:t>
            </a:r>
          </a:p>
        </p:txBody>
      </p:sp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8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make the test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pass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4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B2937"/>
                </a:solidFill>
                <a:latin typeface="Keep Calm Med" pitchFamily="2" charset="0"/>
              </a:rPr>
              <a:t>clean up the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mess</a:t>
            </a:r>
            <a:r>
              <a:rPr lang="en-US" dirty="0">
                <a:solidFill>
                  <a:srgbClr val="2B2937"/>
                </a:solidFill>
                <a:latin typeface="Keep Calm Med" pitchFamily="2" charset="0"/>
              </a:rPr>
              <a:t> you just made</a:t>
            </a:r>
          </a:p>
        </p:txBody>
      </p:sp>
      <p:pic>
        <p:nvPicPr>
          <p:cNvPr id="6" name="Graphic 5" descr="Mop and bucket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21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F2C683-55B9-4B0F-9E8D-9577770632E5}"/>
              </a:ext>
            </a:extLst>
          </p:cNvPr>
          <p:cNvSpPr txBox="1"/>
          <p:nvPr/>
        </p:nvSpPr>
        <p:spPr>
          <a:xfrm>
            <a:off x="2309226" y="825107"/>
            <a:ext cx="75735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DON’T WORRY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21109-01C0-4C22-8A72-8F69437EC1B5}"/>
              </a:ext>
            </a:extLst>
          </p:cNvPr>
          <p:cNvSpPr txBox="1"/>
          <p:nvPr/>
        </p:nvSpPr>
        <p:spPr>
          <a:xfrm>
            <a:off x="2542162" y="1755298"/>
            <a:ext cx="8195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IF IT’S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8D4BD-13C2-42CA-91E7-60156D19823F}"/>
              </a:ext>
            </a:extLst>
          </p:cNvPr>
          <p:cNvSpPr txBox="1"/>
          <p:nvPr/>
        </p:nvSpPr>
        <p:spPr>
          <a:xfrm>
            <a:off x="1891822" y="2543987"/>
            <a:ext cx="105159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PERFECT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0E72D-E18C-4B57-9F1B-9757F004B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43" y="3550596"/>
            <a:ext cx="3489121" cy="348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07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0A62D8E8-5359-46CD-B43C-B98D4652D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0632" y="2115367"/>
            <a:ext cx="3010729" cy="3010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904419" y="2589681"/>
            <a:ext cx="43831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eep Calm Med" pitchFamily="2" charset="0"/>
              </a:rPr>
              <a:t>AS THE TESTS GET MORE SPECIFIC, THE CODE GETS MORE GENERIC.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UNCLE BOB</a:t>
            </a:r>
          </a:p>
        </p:txBody>
      </p:sp>
    </p:spTree>
    <p:extLst>
      <p:ext uri="{BB962C8B-B14F-4D97-AF65-F5344CB8AC3E}">
        <p14:creationId xmlns:p14="http://schemas.microsoft.com/office/powerpoint/2010/main" val="20048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4A3D07-EF85-4D38-BC88-955C3157AF0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09B4C9-99AB-4BCD-B60B-AFAC95D82C1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103DBF-DB14-46E9-9CFD-72A9489BE9F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E2442-BDEF-46CE-8719-98EC9C28630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3C586-8EDD-4FA2-90D3-8066FF643D8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ADA8A-64FE-4FA0-A8B3-4A8C219B82EE}"/>
              </a:ext>
            </a:extLst>
          </p:cNvPr>
          <p:cNvSpPr txBox="1"/>
          <p:nvPr/>
        </p:nvSpPr>
        <p:spPr>
          <a:xfrm>
            <a:off x="0" y="58846"/>
            <a:ext cx="59111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C84D64"/>
                </a:solidFill>
                <a:latin typeface="Consolas" panose="020B0609020204030204" pitchFamily="49" charset="0"/>
              </a:rPr>
              <a:t>EightBall</a:t>
            </a:r>
            <a:endParaRPr lang="en-US" sz="1700" dirty="0">
              <a:solidFill>
                <a:srgbClr val="C84D64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GetResponse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4968AB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 ==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17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4968AB"/>
                </a:solidFill>
                <a:latin typeface="Consolas" panose="020B0609020204030204" pitchFamily="49" charset="0"/>
              </a:rPr>
              <a:t>return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“It is decidedly so”</a:t>
            </a:r>
            <a:r>
              <a:rPr lang="en-US" sz="17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}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 ==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17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4968AB"/>
                </a:solidFill>
                <a:latin typeface="Consolas" panose="020B0609020204030204" pitchFamily="49" charset="0"/>
              </a:rPr>
              <a:t>return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“Reply hazy try again”</a:t>
            </a:r>
            <a:r>
              <a:rPr lang="en-US" sz="17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}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 ==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sz="17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4968AB"/>
                </a:solidFill>
                <a:latin typeface="Consolas" panose="020B0609020204030204" pitchFamily="49" charset="0"/>
              </a:rPr>
              <a:t>return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“My sources say no”</a:t>
            </a:r>
            <a:r>
              <a:rPr lang="en-US" sz="1700" dirty="0">
                <a:latin typeface="Consolas" panose="020B0609020204030204" pitchFamily="49" charset="0"/>
              </a:rPr>
              <a:t>;</a:t>
            </a:r>
            <a:endParaRPr lang="en-US" sz="17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942E4-CE2F-41EF-8967-6432E25A38C6}"/>
              </a:ext>
            </a:extLst>
          </p:cNvPr>
          <p:cNvSpPr txBox="1"/>
          <p:nvPr/>
        </p:nvSpPr>
        <p:spPr>
          <a:xfrm>
            <a:off x="6214783" y="58846"/>
            <a:ext cx="597721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C84D64"/>
                </a:solidFill>
                <a:latin typeface="Consolas" panose="020B0609020204030204" pitchFamily="49" charset="0"/>
              </a:rPr>
              <a:t>EightBall</a:t>
            </a:r>
            <a:endParaRPr lang="en-US" sz="1700" dirty="0">
              <a:solidFill>
                <a:srgbClr val="C84D64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GetResponse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latin typeface="Consolas" panose="020B0609020204030204" pitchFamily="49" charset="0"/>
              </a:rPr>
              <a:t> responses =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C84D64"/>
                </a:solidFill>
                <a:latin typeface="Consolas" panose="020B0609020204030204" pitchFamily="49" charset="0"/>
              </a:rPr>
              <a:t>Dictionary</a:t>
            </a:r>
            <a:r>
              <a:rPr lang="en-US" sz="1700" dirty="0">
                <a:latin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 err="1">
                <a:latin typeface="Consolas" panose="020B0609020204030204" pitchFamily="49" charset="0"/>
              </a:rPr>
              <a:t>,</a:t>
            </a:r>
            <a:r>
              <a:rPr lang="en-US" sz="17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7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{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1700" dirty="0"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“It is decidedly so” </a:t>
            </a:r>
            <a:r>
              <a:rPr lang="en-US" sz="1700" dirty="0">
                <a:latin typeface="Consolas" panose="020B0609020204030204" pitchFamily="49" charset="0"/>
              </a:rPr>
              <a:t>},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{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1700" dirty="0"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“Reply hazy try again” </a:t>
            </a:r>
            <a:r>
              <a:rPr lang="en-US" sz="1700" dirty="0">
                <a:latin typeface="Consolas" panose="020B0609020204030204" pitchFamily="49" charset="0"/>
              </a:rPr>
              <a:t>},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{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sz="1700" dirty="0"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“My sources say no” </a:t>
            </a:r>
            <a:r>
              <a:rPr lang="en-US" sz="17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};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1700" dirty="0">
                <a:latin typeface="Consolas" panose="020B0609020204030204" pitchFamily="49" charset="0"/>
              </a:rPr>
              <a:t> responses[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106603-F50E-4099-875F-09C9A5972B28}"/>
              </a:ext>
            </a:extLst>
          </p:cNvPr>
          <p:cNvCxnSpPr>
            <a:cxnSpLocks/>
          </p:cNvCxnSpPr>
          <p:nvPr/>
        </p:nvCxnSpPr>
        <p:spPr>
          <a:xfrm>
            <a:off x="5977217" y="-68094"/>
            <a:ext cx="0" cy="7042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53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3A3D4F-173C-4FC1-81AE-3D41FE8BD116}"/>
              </a:ext>
            </a:extLst>
          </p:cNvPr>
          <p:cNvSpPr txBox="1"/>
          <p:nvPr/>
        </p:nvSpPr>
        <p:spPr>
          <a:xfrm>
            <a:off x="0" y="1634976"/>
            <a:ext cx="95579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5FA6A9"/>
                </a:solidFill>
                <a:latin typeface="Tw Cen MT Condensed Extra Bold" panose="020B0803020202020204" pitchFamily="34" charset="0"/>
              </a:rPr>
              <a:t>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1A053-9E55-4B9A-9831-A4C821CA6E5D}"/>
              </a:ext>
            </a:extLst>
          </p:cNvPr>
          <p:cNvSpPr txBox="1"/>
          <p:nvPr/>
        </p:nvSpPr>
        <p:spPr>
          <a:xfrm>
            <a:off x="0" y="2022148"/>
            <a:ext cx="72907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PRIORITY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96D68-5CAF-4C55-BB1D-D4F1C1CE0F19}"/>
              </a:ext>
            </a:extLst>
          </p:cNvPr>
          <p:cNvSpPr txBox="1"/>
          <p:nvPr/>
        </p:nvSpPr>
        <p:spPr>
          <a:xfrm>
            <a:off x="447473" y="3130144"/>
            <a:ext cx="76617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5FA6A9"/>
                </a:solidFill>
                <a:latin typeface="Tw Cen MT Condensed Extra Bold" panose="020B0803020202020204" pitchFamily="34" charset="0"/>
              </a:rPr>
              <a:t>PREMISE</a:t>
            </a:r>
          </a:p>
        </p:txBody>
      </p:sp>
    </p:spTree>
    <p:extLst>
      <p:ext uri="{BB962C8B-B14F-4D97-AF65-F5344CB8AC3E}">
        <p14:creationId xmlns:p14="http://schemas.microsoft.com/office/powerpoint/2010/main" val="517304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9AD60E-E8B4-4C24-A11E-12ABB8633699}"/>
              </a:ext>
            </a:extLst>
          </p:cNvPr>
          <p:cNvSpPr txBox="1"/>
          <p:nvPr/>
        </p:nvSpPr>
        <p:spPr>
          <a:xfrm>
            <a:off x="220493" y="415020"/>
            <a:ext cx="120979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({ }–&gt;nil)</a:t>
            </a:r>
            <a:r>
              <a:rPr lang="en-US" sz="2400" dirty="0">
                <a:solidFill>
                  <a:schemeClr val="bg1"/>
                </a:solidFill>
                <a:latin typeface="Montserrat Thin" panose="00000300000000000000" pitchFamily="2" charset="0"/>
              </a:rPr>
              <a:t> no code at all-&gt;code that employs nil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(nil-&gt;constant)</a:t>
            </a:r>
            <a:endParaRPr lang="en-US" sz="2400" dirty="0">
              <a:solidFill>
                <a:srgbClr val="EAAE54"/>
              </a:solidFill>
              <a:latin typeface="Montserrat Thin" panose="000003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(constant-&gt;constant+)</a:t>
            </a:r>
            <a:r>
              <a:rPr lang="en-US" sz="2400" dirty="0">
                <a:solidFill>
                  <a:schemeClr val="bg1"/>
                </a:solidFill>
                <a:latin typeface="Montserrat Thin" panose="00000300000000000000" pitchFamily="2" charset="0"/>
              </a:rPr>
              <a:t> a simple constant to a more complex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(constant-&gt;scalar)</a:t>
            </a:r>
            <a:r>
              <a:rPr lang="en-US" sz="2400" dirty="0">
                <a:solidFill>
                  <a:schemeClr val="bg1"/>
                </a:solidFill>
                <a:latin typeface="Montserrat Thin" panose="00000300000000000000" pitchFamily="2" charset="0"/>
              </a:rPr>
              <a:t> replacing a constant with a variable or an argument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(statement-&gt;statements)</a:t>
            </a:r>
            <a:r>
              <a:rPr lang="en-US" sz="2400" dirty="0">
                <a:solidFill>
                  <a:schemeClr val="bg1"/>
                </a:solidFill>
                <a:latin typeface="Montserrat Thin" panose="00000300000000000000" pitchFamily="2" charset="0"/>
              </a:rPr>
              <a:t> adding more unconditional statements.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(unconditional-&gt;if)</a:t>
            </a:r>
            <a:r>
              <a:rPr lang="en-US" sz="2400" dirty="0">
                <a:solidFill>
                  <a:schemeClr val="bg1"/>
                </a:solidFill>
                <a:latin typeface="Montserrat Thin" panose="00000300000000000000" pitchFamily="2" charset="0"/>
              </a:rPr>
              <a:t> splitting the execution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(scalar-&gt;array)</a:t>
            </a:r>
            <a:endParaRPr lang="en-US" sz="2400" dirty="0">
              <a:solidFill>
                <a:srgbClr val="EAAE54"/>
              </a:solidFill>
              <a:latin typeface="Montserrat Thin" panose="000003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(array-&gt;container)</a:t>
            </a:r>
            <a:endParaRPr lang="en-US" sz="2400" dirty="0">
              <a:solidFill>
                <a:srgbClr val="EAAE54"/>
              </a:solidFill>
              <a:latin typeface="Montserrat Thin" panose="000003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(statement-&gt;recursion)</a:t>
            </a:r>
            <a:endParaRPr lang="en-US" sz="2400" dirty="0">
              <a:solidFill>
                <a:srgbClr val="EAAE54"/>
              </a:solidFill>
              <a:latin typeface="Montserrat Thin" panose="000003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(if-&gt;while)</a:t>
            </a:r>
            <a:endParaRPr lang="en-US" sz="2400" dirty="0">
              <a:solidFill>
                <a:srgbClr val="EAAE54"/>
              </a:solidFill>
              <a:latin typeface="Montserrat Thin" panose="000003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(expression-&gt;function)</a:t>
            </a:r>
            <a:r>
              <a:rPr lang="en-US" sz="2400" dirty="0">
                <a:solidFill>
                  <a:schemeClr val="bg1"/>
                </a:solidFill>
                <a:latin typeface="Montserrat Thin" panose="00000300000000000000" pitchFamily="2" charset="0"/>
              </a:rPr>
              <a:t> replacing an expression with a function or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AAE54"/>
                </a:solidFill>
                <a:latin typeface="Montserrat Thin" panose="00000300000000000000" pitchFamily="2" charset="0"/>
              </a:rPr>
              <a:t>(variable-&gt;assignment)</a:t>
            </a:r>
            <a:r>
              <a:rPr lang="en-US" sz="2400" dirty="0">
                <a:solidFill>
                  <a:srgbClr val="EAAE54"/>
                </a:solidFill>
                <a:latin typeface="Montserrat Thin" panose="00000300000000000000" pitchFamily="2" charset="0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Montserrat Thin" panose="00000300000000000000" pitchFamily="2" charset="0"/>
              </a:rPr>
              <a:t>replacing the value of a variable.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C808E-3234-47E6-B6B9-272878C5E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20" y="4893013"/>
            <a:ext cx="1964987" cy="1964987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D87041-020B-4882-8045-5F8AB04D43B2}"/>
              </a:ext>
            </a:extLst>
          </p:cNvPr>
          <p:cNvSpPr txBox="1"/>
          <p:nvPr/>
        </p:nvSpPr>
        <p:spPr>
          <a:xfrm>
            <a:off x="220493" y="6361889"/>
            <a:ext cx="1121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AAE54"/>
                </a:solidFill>
                <a:latin typeface="Montserrat SemiBold" panose="00000700000000000000" pitchFamily="2" charset="0"/>
              </a:rPr>
              <a:t>https://8thlight.com/blog/uncle-bob/2013/05/27/TheTransformationPriorityPremise.html</a:t>
            </a:r>
          </a:p>
        </p:txBody>
      </p:sp>
    </p:spTree>
    <p:extLst>
      <p:ext uri="{BB962C8B-B14F-4D97-AF65-F5344CB8AC3E}">
        <p14:creationId xmlns:p14="http://schemas.microsoft.com/office/powerpoint/2010/main" val="308237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D9ADF04-3D74-4A64-B073-0E1586516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6E229-EFCF-43F8-9BFF-7553AAE7E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" y="3261182"/>
            <a:ext cx="3698753" cy="35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owl&#10;&#10;Description generated with very high confidence">
            <a:extLst>
              <a:ext uri="{FF2B5EF4-FFF2-40B4-BE49-F238E27FC236}">
                <a16:creationId xmlns:a16="http://schemas.microsoft.com/office/drawing/2014/main" id="{9DCA6B16-B162-47FA-ACF1-9BF1D23AE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3" y="0"/>
            <a:ext cx="10576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8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3C63CC-7D15-4FE9-859C-374224DF1AA9}"/>
              </a:ext>
            </a:extLst>
          </p:cNvPr>
          <p:cNvSpPr/>
          <p:nvPr/>
        </p:nvSpPr>
        <p:spPr>
          <a:xfrm>
            <a:off x="7500026" y="2042809"/>
            <a:ext cx="1274323" cy="846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74CD0-42D7-4DC3-92A2-FD4A6C60CD67}"/>
              </a:ext>
            </a:extLst>
          </p:cNvPr>
          <p:cNvSpPr txBox="1"/>
          <p:nvPr/>
        </p:nvSpPr>
        <p:spPr>
          <a:xfrm>
            <a:off x="7500026" y="2188723"/>
            <a:ext cx="326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588958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3C63CC-7D15-4FE9-859C-374224DF1AA9}"/>
              </a:ext>
            </a:extLst>
          </p:cNvPr>
          <p:cNvSpPr/>
          <p:nvPr/>
        </p:nvSpPr>
        <p:spPr>
          <a:xfrm>
            <a:off x="7500026" y="2042809"/>
            <a:ext cx="1274323" cy="846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74CD0-42D7-4DC3-92A2-FD4A6C60CD67}"/>
              </a:ext>
            </a:extLst>
          </p:cNvPr>
          <p:cNvSpPr txBox="1"/>
          <p:nvPr/>
        </p:nvSpPr>
        <p:spPr>
          <a:xfrm>
            <a:off x="7140102" y="2130357"/>
            <a:ext cx="326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COOL</a:t>
            </a:r>
          </a:p>
        </p:txBody>
      </p:sp>
    </p:spTree>
    <p:extLst>
      <p:ext uri="{BB962C8B-B14F-4D97-AF65-F5344CB8AC3E}">
        <p14:creationId xmlns:p14="http://schemas.microsoft.com/office/powerpoint/2010/main" val="2851964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Horse">
            <a:extLst>
              <a:ext uri="{FF2B5EF4-FFF2-40B4-BE49-F238E27FC236}">
                <a16:creationId xmlns:a16="http://schemas.microsoft.com/office/drawing/2014/main" id="{74C39DF2-90DA-48CC-9145-AFDCE8F83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4837" y="1566862"/>
            <a:ext cx="3724275" cy="3724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332096" y="2758847"/>
            <a:ext cx="52992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84D64"/>
                </a:solidFill>
                <a:latin typeface="Keep Calm Med" pitchFamily="2" charset="0"/>
              </a:rPr>
              <a:t>NEW IS GLUE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STEVE SMITH</a:t>
            </a:r>
          </a:p>
        </p:txBody>
      </p:sp>
    </p:spTree>
    <p:extLst>
      <p:ext uri="{BB962C8B-B14F-4D97-AF65-F5344CB8AC3E}">
        <p14:creationId xmlns:p14="http://schemas.microsoft.com/office/powerpoint/2010/main" val="1089143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2E33C39-4BFF-4E70-910B-DA5298A3D4AE}"/>
              </a:ext>
            </a:extLst>
          </p:cNvPr>
          <p:cNvSpPr/>
          <p:nvPr/>
        </p:nvSpPr>
        <p:spPr>
          <a:xfrm>
            <a:off x="8102533" y="-1428606"/>
            <a:ext cx="7448550" cy="3819525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37376-5872-4889-AD69-6FDB5C4D928A}"/>
              </a:ext>
            </a:extLst>
          </p:cNvPr>
          <p:cNvSpPr txBox="1"/>
          <p:nvPr/>
        </p:nvSpPr>
        <p:spPr>
          <a:xfrm>
            <a:off x="9221821" y="372489"/>
            <a:ext cx="58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eep Calm Med" pitchFamily="2" charset="0"/>
              </a:rPr>
              <a:t>show me something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EBD4A-97DA-4F80-AB3B-54D38D7009AB}"/>
              </a:ext>
            </a:extLst>
          </p:cNvPr>
          <p:cNvSpPr txBox="1"/>
          <p:nvPr/>
        </p:nvSpPr>
        <p:spPr>
          <a:xfrm>
            <a:off x="9145621" y="471430"/>
            <a:ext cx="779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84D64"/>
                </a:solidFill>
                <a:latin typeface="Keep Calm Med" pitchFamily="2" charset="0"/>
              </a:rPr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771108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10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solidFill>
            <a:srgbClr val="5FA6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Keep Calm Med" pitchFamily="2" charset="0"/>
              </a:rPr>
              <a:t>tl;dr</a:t>
            </a:r>
            <a:r>
              <a:rPr lang="en-US" dirty="0">
                <a:latin typeface="Keep Calm Med" pitchFamily="2" charset="0"/>
              </a:rPr>
              <a:t>.. unit testing is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awesome</a:t>
            </a:r>
          </a:p>
        </p:txBody>
      </p:sp>
      <p:pic>
        <p:nvPicPr>
          <p:cNvPr id="6" name="Graphic 5" descr="Dance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69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s://camo.githubusercontent.com/c037c1f226e94605ca4cef4199c7135dd49a2a74/687474703a2f2f657865726369736d2e696f2f747261636b732f666f727472616e2f69636f6e">
            <a:extLst>
              <a:ext uri="{FF2B5EF4-FFF2-40B4-BE49-F238E27FC236}">
                <a16:creationId xmlns:a16="http://schemas.microsoft.com/office/drawing/2014/main" id="{F38194FC-0DC3-4E4F-8295-7C6B323A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779" y="1750329"/>
            <a:ext cx="3359573" cy="33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F6364A-B358-4BEE-B158-0734D2C938D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>
            <a:solidFill>
              <a:srgbClr val="D81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B5538CB-4549-4748-BAFF-D79771AB8243}"/>
              </a:ext>
            </a:extLst>
          </p:cNvPr>
          <p:cNvSpPr txBox="1"/>
          <p:nvPr/>
        </p:nvSpPr>
        <p:spPr>
          <a:xfrm>
            <a:off x="1451732" y="3241261"/>
            <a:ext cx="156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exercism.io</a:t>
            </a:r>
          </a:p>
        </p:txBody>
      </p:sp>
    </p:spTree>
    <p:extLst>
      <p:ext uri="{BB962C8B-B14F-4D97-AF65-F5344CB8AC3E}">
        <p14:creationId xmlns:p14="http://schemas.microsoft.com/office/powerpoint/2010/main" val="2527104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96175D-3055-4BC4-A1D8-3B86EB457FEC}"/>
              </a:ext>
            </a:extLst>
          </p:cNvPr>
          <p:cNvSpPr txBox="1"/>
          <p:nvPr/>
        </p:nvSpPr>
        <p:spPr>
          <a:xfrm>
            <a:off x="9059693" y="314944"/>
            <a:ext cx="31323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ingbearer" panose="0202060205030B020303" pitchFamily="18" charset="0"/>
              </a:rPr>
              <a:t>It’s over</a:t>
            </a:r>
          </a:p>
        </p:txBody>
      </p:sp>
    </p:spTree>
    <p:extLst>
      <p:ext uri="{BB962C8B-B14F-4D97-AF65-F5344CB8AC3E}">
        <p14:creationId xmlns:p14="http://schemas.microsoft.com/office/powerpoint/2010/main" val="288538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FE45E-203D-4208-9DC7-412B32DACDF4}"/>
              </a:ext>
            </a:extLst>
          </p:cNvPr>
          <p:cNvSpPr txBox="1"/>
          <p:nvPr/>
        </p:nvSpPr>
        <p:spPr>
          <a:xfrm>
            <a:off x="519764" y="2274838"/>
            <a:ext cx="4446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ulticolore " panose="02000000000000000000" pitchFamily="50" charset="0"/>
              </a:rPr>
              <a:t>UNIT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6B7613-2057-4C72-8576-3DAD6F9E311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D805F-484B-48FF-AB12-ACB777E27741}"/>
              </a:ext>
            </a:extLst>
          </p:cNvPr>
          <p:cNvSpPr txBox="1"/>
          <p:nvPr/>
        </p:nvSpPr>
        <p:spPr>
          <a:xfrm>
            <a:off x="7063339" y="2274838"/>
            <a:ext cx="4446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ulticolore " panose="02000000000000000000" pitchFamily="50" charset="0"/>
              </a:rPr>
              <a:t>    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8485A-4A0B-4EE3-8FBE-DE95ED6212CB}"/>
              </a:ext>
            </a:extLst>
          </p:cNvPr>
          <p:cNvSpPr txBox="1"/>
          <p:nvPr/>
        </p:nvSpPr>
        <p:spPr>
          <a:xfrm>
            <a:off x="8786260" y="3962432"/>
            <a:ext cx="27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lticolore " panose="02000000000000000000" pitchFamily="50" charset="0"/>
              </a:rPr>
              <a:t>DEVELOPMENT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963B3-9525-4496-867A-5753DCCE4E6B}"/>
              </a:ext>
            </a:extLst>
          </p:cNvPr>
          <p:cNvSpPr txBox="1"/>
          <p:nvPr/>
        </p:nvSpPr>
        <p:spPr>
          <a:xfrm>
            <a:off x="7093819" y="2983831"/>
            <a:ext cx="3850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2B2937"/>
                </a:solidFill>
                <a:latin typeface="Multicolore " panose="02000000000000000000" pitchFamily="50" charset="0"/>
              </a:rPr>
              <a:t>DRIVEN</a:t>
            </a:r>
          </a:p>
        </p:txBody>
      </p:sp>
      <p:pic>
        <p:nvPicPr>
          <p:cNvPr id="11" name="Graphic 10" descr="Car">
            <a:extLst>
              <a:ext uri="{FF2B5EF4-FFF2-40B4-BE49-F238E27FC236}">
                <a16:creationId xmlns:a16="http://schemas.microsoft.com/office/drawing/2014/main" id="{7FC6C5C5-4FCB-458B-B5BC-0079CCDBC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9848" y="2458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7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Flask">
            <a:extLst>
              <a:ext uri="{FF2B5EF4-FFF2-40B4-BE49-F238E27FC236}">
                <a16:creationId xmlns:a16="http://schemas.microsoft.com/office/drawing/2014/main" id="{CDF4078C-FAC6-4983-9FA8-055F1B9EF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7405" y="3201280"/>
            <a:ext cx="3254944" cy="3254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D8D48-D4C0-429B-A618-26F3A780EF77}"/>
              </a:ext>
            </a:extLst>
          </p:cNvPr>
          <p:cNvSpPr txBox="1"/>
          <p:nvPr/>
        </p:nvSpPr>
        <p:spPr>
          <a:xfrm>
            <a:off x="1395412" y="3286125"/>
            <a:ext cx="94011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Keep Calm Med" pitchFamily="2" charset="0"/>
              </a:rPr>
              <a:t>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7FF88-F3E2-4AF3-9E8E-5E6C447391F5}"/>
              </a:ext>
            </a:extLst>
          </p:cNvPr>
          <p:cNvSpPr txBox="1"/>
          <p:nvPr/>
        </p:nvSpPr>
        <p:spPr>
          <a:xfrm>
            <a:off x="7496175" y="3524250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tserrat SemiBold" panose="00000700000000000000" pitchFamily="2" charset="0"/>
              </a:rPr>
              <a:t>types of</a:t>
            </a:r>
          </a:p>
        </p:txBody>
      </p:sp>
    </p:spTree>
    <p:extLst>
      <p:ext uri="{BB962C8B-B14F-4D97-AF65-F5344CB8AC3E}">
        <p14:creationId xmlns:p14="http://schemas.microsoft.com/office/powerpoint/2010/main" val="370101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69B2B7-BE7C-473B-9898-0692216B2E94}"/>
              </a:ext>
            </a:extLst>
          </p:cNvPr>
          <p:cNvSpPr txBox="1"/>
          <p:nvPr/>
        </p:nvSpPr>
        <p:spPr>
          <a:xfrm>
            <a:off x="969523" y="-144480"/>
            <a:ext cx="4648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latin typeface="Tw Cen MT Condensed Extra Bold" panose="020B0803020202020204" pitchFamily="34" charset="0"/>
              </a:rPr>
              <a:t>unit</a:t>
            </a:r>
          </a:p>
        </p:txBody>
      </p:sp>
      <p:pic>
        <p:nvPicPr>
          <p:cNvPr id="3" name="Graphic 2" descr="Puzzle">
            <a:extLst>
              <a:ext uri="{FF2B5EF4-FFF2-40B4-BE49-F238E27FC236}">
                <a16:creationId xmlns:a16="http://schemas.microsoft.com/office/drawing/2014/main" id="{4FADF8F8-70FC-4B5E-9EB4-80A6697C1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931" y="80021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3AF06-3A1A-4D63-815B-65DDE50E4C60}"/>
              </a:ext>
            </a:extLst>
          </p:cNvPr>
          <p:cNvSpPr txBox="1"/>
          <p:nvPr/>
        </p:nvSpPr>
        <p:spPr>
          <a:xfrm>
            <a:off x="1092331" y="1786542"/>
            <a:ext cx="516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30204" pitchFamily="34" charset="0"/>
              </a:rPr>
              <a:t>an isolated unit of work functions as expected.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D1E528-D072-4DE5-8861-DA9189217B3C}"/>
              </a:ext>
            </a:extLst>
          </p:cNvPr>
          <p:cNvSpPr/>
          <p:nvPr/>
        </p:nvSpPr>
        <p:spPr>
          <a:xfrm>
            <a:off x="0" y="3596760"/>
            <a:ext cx="12192000" cy="3261240"/>
          </a:xfrm>
          <a:prstGeom prst="rect">
            <a:avLst/>
          </a:prstGeom>
          <a:solidFill>
            <a:srgbClr val="2B29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FC5EA-8FCE-4522-9E37-F02AFB72A4C9}"/>
              </a:ext>
            </a:extLst>
          </p:cNvPr>
          <p:cNvSpPr txBox="1"/>
          <p:nvPr/>
        </p:nvSpPr>
        <p:spPr>
          <a:xfrm>
            <a:off x="6337436" y="4608133"/>
            <a:ext cx="51944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integration</a:t>
            </a:r>
          </a:p>
        </p:txBody>
      </p:sp>
      <p:pic>
        <p:nvPicPr>
          <p:cNvPr id="10" name="Graphic 9" descr="Puzzle">
            <a:extLst>
              <a:ext uri="{FF2B5EF4-FFF2-40B4-BE49-F238E27FC236}">
                <a16:creationId xmlns:a16="http://schemas.microsoft.com/office/drawing/2014/main" id="{B5A41B7C-EF26-46E9-A45D-ED6B56991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0166" y="4971641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8587C6-503B-413E-8E48-7906DB17011E}"/>
              </a:ext>
            </a:extLst>
          </p:cNvPr>
          <p:cNvSpPr txBox="1"/>
          <p:nvPr/>
        </p:nvSpPr>
        <p:spPr>
          <a:xfrm>
            <a:off x="6386951" y="5876477"/>
            <a:ext cx="567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30204" pitchFamily="34" charset="0"/>
              </a:rPr>
              <a:t>anything that can’t be described as a unit test.</a:t>
            </a:r>
          </a:p>
        </p:txBody>
      </p:sp>
      <p:pic>
        <p:nvPicPr>
          <p:cNvPr id="13" name="Graphic 12" descr="Puzzle">
            <a:extLst>
              <a:ext uri="{FF2B5EF4-FFF2-40B4-BE49-F238E27FC236}">
                <a16:creationId xmlns:a16="http://schemas.microsoft.com/office/drawing/2014/main" id="{39A9AA1C-9EF0-4F69-AC74-C5B07CB8A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343727" y="533140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1DA08-30AA-4B1C-8182-EC44291285C3}"/>
              </a:ext>
            </a:extLst>
          </p:cNvPr>
          <p:cNvSpPr txBox="1"/>
          <p:nvPr/>
        </p:nvSpPr>
        <p:spPr>
          <a:xfrm>
            <a:off x="1417132" y="3199573"/>
            <a:ext cx="8874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Keep Calm Med" pitchFamily="2" charset="0"/>
              </a:rPr>
              <a:t>OK.. THERE’S A LOT MORE</a:t>
            </a:r>
          </a:p>
        </p:txBody>
      </p:sp>
    </p:spTree>
    <p:extLst>
      <p:ext uri="{BB962C8B-B14F-4D97-AF65-F5344CB8AC3E}">
        <p14:creationId xmlns:p14="http://schemas.microsoft.com/office/powerpoint/2010/main" val="85057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6674D9-ADBB-443C-A456-73F0BB993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3877"/>
            <a:ext cx="12192000" cy="730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4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8A2F32-806E-4A66-8ED1-413C7B498B0F}"/>
              </a:ext>
            </a:extLst>
          </p:cNvPr>
          <p:cNvSpPr txBox="1"/>
          <p:nvPr/>
        </p:nvSpPr>
        <p:spPr>
          <a:xfrm>
            <a:off x="1307381" y="1616314"/>
            <a:ext cx="3038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Keep Calm Med" pitchFamily="2" charset="0"/>
              </a:rPr>
              <a:t>UNIT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6B84E-3AD2-40A0-B54C-D13F64615611}"/>
              </a:ext>
            </a:extLst>
          </p:cNvPr>
          <p:cNvSpPr txBox="1"/>
          <p:nvPr/>
        </p:nvSpPr>
        <p:spPr>
          <a:xfrm>
            <a:off x="1937234" y="1652907"/>
            <a:ext cx="1334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Montserrat SemiBold" panose="00000700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B4B2D-BD8E-4AB6-97F0-54A0F0871811}"/>
              </a:ext>
            </a:extLst>
          </p:cNvPr>
          <p:cNvSpPr txBox="1"/>
          <p:nvPr/>
        </p:nvSpPr>
        <p:spPr>
          <a:xfrm>
            <a:off x="308460" y="2883183"/>
            <a:ext cx="4810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84D64"/>
                </a:solidFill>
                <a:latin typeface="Keep Calm Med" pitchFamily="2" charset="0"/>
              </a:rPr>
              <a:t>INTEGRATION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7E0830-3F1E-463E-B7E1-04F07AC7CED9}"/>
              </a:ext>
            </a:extLst>
          </p:cNvPr>
          <p:cNvCxnSpPr/>
          <p:nvPr/>
        </p:nvCxnSpPr>
        <p:spPr>
          <a:xfrm>
            <a:off x="397843" y="3894347"/>
            <a:ext cx="450532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FE9BE7-3441-4B31-B6BB-B3CBD859B81C}"/>
              </a:ext>
            </a:extLst>
          </p:cNvPr>
          <p:cNvSpPr txBox="1"/>
          <p:nvPr/>
        </p:nvSpPr>
        <p:spPr>
          <a:xfrm>
            <a:off x="982378" y="4120446"/>
            <a:ext cx="834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AAE54"/>
                </a:solidFill>
                <a:latin typeface="Montserrat Medium" panose="00000600000000000000" pitchFamily="2" charset="0"/>
              </a:rPr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BD7-9B2A-452F-A8EA-1512E578B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44690</TotalTime>
  <Words>449</Words>
  <Application>Microsoft Office PowerPoint</Application>
  <PresentationFormat>Widescreen</PresentationFormat>
  <Paragraphs>153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9" baseType="lpstr">
      <vt:lpstr>Keep Calm Med</vt:lpstr>
      <vt:lpstr>MV Boli</vt:lpstr>
      <vt:lpstr>Tw Cen MT Condensed Extra Bold</vt:lpstr>
      <vt:lpstr>Krabby Patty</vt:lpstr>
      <vt:lpstr>Calibri</vt:lpstr>
      <vt:lpstr>Beauty and the Beast</vt:lpstr>
      <vt:lpstr>Consolas</vt:lpstr>
      <vt:lpstr>American Captain</vt:lpstr>
      <vt:lpstr>Montserrat Medium</vt:lpstr>
      <vt:lpstr>Calibri Light</vt:lpstr>
      <vt:lpstr>Montserrat Thin</vt:lpstr>
      <vt:lpstr>Mathilde</vt:lpstr>
      <vt:lpstr>Ringbearer</vt:lpstr>
      <vt:lpstr>Arial</vt:lpstr>
      <vt:lpstr>Montserrat SemiBold</vt:lpstr>
      <vt:lpstr>Tw Cen MT Condensed</vt:lpstr>
      <vt:lpstr>Montserrat Light</vt:lpstr>
      <vt:lpstr>Multicolore </vt:lpstr>
      <vt:lpstr>Helvetica</vt:lpstr>
      <vt:lpstr>Star Jedi Hollow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Reese</dc:creator>
  <cp:lastModifiedBy>John Reese</cp:lastModifiedBy>
  <cp:revision>168</cp:revision>
  <dcterms:created xsi:type="dcterms:W3CDTF">2018-01-20T01:31:37Z</dcterms:created>
  <dcterms:modified xsi:type="dcterms:W3CDTF">2018-03-09T05:35:58Z</dcterms:modified>
</cp:coreProperties>
</file>